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305" r:id="rId2"/>
    <p:sldId id="306" r:id="rId3"/>
    <p:sldId id="262" r:id="rId4"/>
    <p:sldId id="295" r:id="rId5"/>
    <p:sldId id="296" r:id="rId6"/>
    <p:sldId id="307" r:id="rId7"/>
    <p:sldId id="308" r:id="rId8"/>
    <p:sldId id="297" r:id="rId9"/>
    <p:sldId id="303" r:id="rId10"/>
    <p:sldId id="301" r:id="rId11"/>
    <p:sldId id="302" r:id="rId12"/>
    <p:sldId id="304" r:id="rId13"/>
    <p:sldId id="30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6B50E068-5435-4A7C-97E9-DFFC9F13A327}"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348983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Clr>
                <a:schemeClr val="accent4">
                  <a:lumMod val="75000"/>
                </a:schemeClr>
              </a:buClr>
              <a:buFont typeface="Arial" panose="020B0604020202020204" pitchFamily="34" charset="0"/>
              <a:buNone/>
            </a:pPr>
            <a:r>
              <a:rPr lang="ar-SA" smtClean="0">
                <a:latin typeface="Arial"/>
                <a:cs typeface="Arial"/>
              </a:rPr>
              <a:t>الآن دعونا نلقي نظرة فاحصة على دور العامل الاجتماعي. الدور الرئيسي كموجه أو ميسر لعملية تنطوي على افصاح الناجي/الناجية وما يتعلق به/بها من تعلم وصنع قرار وعمل وتحول شخصي؛ إدارة توقعات الناجي/الناجية والحالة الخاصة به/بها؛ قد لا يتمكن العاملين الاجتماعيين من إيجاد حلول لجميع احتياجات الناجي/الناجية؛ ومشاركة سلطتك بدلاً من فرضها على الناجي/الناجية.</a:t>
            </a:r>
          </a:p>
          <a:p>
            <a:pPr rtl="1">
              <a:buClr>
                <a:schemeClr val="accent4">
                  <a:lumMod val="75000"/>
                </a:schemeClr>
              </a:buClr>
              <a:buFont typeface="Arial" panose="020B0604020202020204" pitchFamily="34" charset="0"/>
              <a:buChar char="•"/>
            </a:pPr>
            <a:endParaRPr lang="ar-SA" dirty="0"/>
          </a:p>
          <a:p>
            <a:pPr algn="r" rtl="1"/>
            <a:r>
              <a:rPr lang="ar-SA" smtClean="0">
                <a:latin typeface="Arial"/>
                <a:cs typeface="Arial"/>
              </a:rPr>
              <a:t>يدعم العامل الاجتماعي الناجي/الناجية حتى يتمكن/تتمكن من القيام بهذه الأمور بدلاً من القيام بها نيابةً عنه/عنها.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a:p>
        </p:txBody>
      </p:sp>
    </p:spTree>
    <p:extLst>
      <p:ext uri="{BB962C8B-B14F-4D97-AF65-F5344CB8AC3E}">
        <p14:creationId xmlns:p14="http://schemas.microsoft.com/office/powerpoint/2010/main" val="337815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دور  العامل الاجتماعي، تقع على عاتقك مسؤوليات أساسية للعمل مع الناجين/الناجيات، والتي تم توضيحها هنا. وتشمل هذه ليس فقط الأنشطة في إدارة  الحالة، ولكن أيضاً الكفاءات التي لا غنى عنها للعمل بفعالية مع الناجين/الناجيات. كيف تتماشى هذه مع المسؤوليات التي حددتموها جميعاً في النشاط السابق؟</a:t>
            </a:r>
          </a:p>
          <a:p>
            <a:pPr rtl="1"/>
            <a:endParaRPr lang="ar-SA" baseline="0" dirty="0"/>
          </a:p>
          <a:p>
            <a:pPr algn="r" rtl="1"/>
            <a:r>
              <a:rPr lang="ar-SA" sz="1200" kern="1200" baseline="0" dirty="0">
                <a:solidFill>
                  <a:schemeClr val="tx1"/>
                </a:solidFill>
                <a:latin typeface="Arial"/>
                <a:cs typeface="Arial"/>
              </a:rPr>
              <a:t>1) تطبيق المعرفة حول العنف المبني النوع الاجتماعي على عمله وتوفير المعلومات للناجين/الناجيات حول العنف الذي</a:t>
            </a:r>
          </a:p>
          <a:p>
            <a:pPr algn="r" rtl="1"/>
            <a:r>
              <a:rPr lang="ar-SA" sz="1200" kern="1200" baseline="0" dirty="0">
                <a:solidFill>
                  <a:schemeClr val="tx1"/>
                </a:solidFill>
                <a:latin typeface="Arial"/>
                <a:cs typeface="Arial"/>
              </a:rPr>
              <a:t>تعرضوا/تعرضن له والتي قد تساعد في شفائهم/شفائهن.</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2) التواصل مع الناجين/الناجيات بطريقة تبني العلاقة والثقة وتعزز الشفاء والتعافي.</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3) تنفيذ خطوات وإجراءات إدارة الحالة مع الناجين/الناجيات. يتضمن ذلك:</a:t>
            </a:r>
          </a:p>
          <a:p>
            <a:pPr algn="r" rtl="1">
              <a:buFont typeface="Arial" pitchFamily="34" charset="0"/>
              <a:buChar char="•"/>
            </a:pPr>
            <a:r>
              <a:rPr lang="ar-SA" sz="1200" kern="1200" baseline="0" dirty="0">
                <a:solidFill>
                  <a:schemeClr val="tx1"/>
                </a:solidFill>
                <a:latin typeface="Arial"/>
                <a:cs typeface="Arial"/>
              </a:rPr>
              <a:t>اتباع إجراءات الموافقة المطلعة ، بما في ذلك تعديل إجراء الموافقة المطلعة </a:t>
            </a:r>
          </a:p>
          <a:p>
            <a:pPr algn="r" rtl="1">
              <a:buFont typeface="Arial" pitchFamily="34" charset="0"/>
              <a:buChar char="•"/>
            </a:pPr>
            <a:r>
              <a:rPr lang="ar-SA" sz="1200" kern="1200" baseline="0" dirty="0">
                <a:solidFill>
                  <a:schemeClr val="tx1"/>
                </a:solidFill>
                <a:latin typeface="Arial"/>
                <a:cs typeface="Arial"/>
              </a:rPr>
              <a:t>وفقاً للقوانين المحلية.</a:t>
            </a:r>
          </a:p>
          <a:p>
            <a:pPr algn="r" rtl="1">
              <a:buFont typeface="Arial" pitchFamily="34" charset="0"/>
              <a:buChar char="•"/>
            </a:pPr>
            <a:r>
              <a:rPr lang="ar-SA" sz="1200" kern="1200" baseline="0" dirty="0">
                <a:solidFill>
                  <a:schemeClr val="tx1"/>
                </a:solidFill>
                <a:latin typeface="Arial"/>
                <a:cs typeface="Arial"/>
              </a:rPr>
              <a:t>اتباع بروتوكولات السرية، بما في ذلك تعديل بروتوكولات السرية لتعكس حدود</a:t>
            </a:r>
          </a:p>
          <a:p>
            <a:pPr algn="r" rtl="1"/>
            <a:r>
              <a:rPr lang="ar-SA" sz="1200" kern="1200" baseline="0" dirty="0">
                <a:solidFill>
                  <a:schemeClr val="tx1"/>
                </a:solidFill>
                <a:latin typeface="Arial"/>
                <a:cs typeface="Arial"/>
              </a:rPr>
              <a:t>السرية في سياقك.</a:t>
            </a:r>
          </a:p>
          <a:p>
            <a:pPr algn="r" rtl="1">
              <a:buFont typeface="Arial" pitchFamily="34" charset="0"/>
              <a:buChar char="•"/>
            </a:pPr>
            <a:r>
              <a:rPr lang="ar-SA" sz="1200" kern="1200" baseline="0" dirty="0">
                <a:solidFill>
                  <a:schemeClr val="tx1"/>
                </a:solidFill>
                <a:latin typeface="Arial"/>
                <a:cs typeface="Arial"/>
              </a:rPr>
              <a:t>العمل في شراكة مع الناجي/الناجية لتقييم احتياجات الصحة والسلامة والاحتياجات النفسية والاجتماعية وغيرها من الاحتياجات ذات الصلة</a:t>
            </a:r>
          </a:p>
          <a:p>
            <a:pPr algn="r" rtl="1"/>
            <a:r>
              <a:rPr lang="ar-SA" sz="1200" kern="1200" baseline="0" dirty="0">
                <a:solidFill>
                  <a:schemeClr val="tx1"/>
                </a:solidFill>
                <a:latin typeface="Arial"/>
                <a:cs typeface="Arial"/>
              </a:rPr>
              <a:t>وتحديد مسار عمل لمعالجتها. </a:t>
            </a:r>
          </a:p>
          <a:p>
            <a:pPr algn="r" rtl="1">
              <a:buFont typeface="Arial" pitchFamily="34" charset="0"/>
              <a:buChar char="•"/>
            </a:pPr>
            <a:r>
              <a:rPr lang="ar-SA" sz="1200" kern="1200" baseline="0" dirty="0">
                <a:solidFill>
                  <a:schemeClr val="tx1"/>
                </a:solidFill>
                <a:latin typeface="Arial"/>
                <a:cs typeface="Arial"/>
              </a:rPr>
              <a:t>إجراء تقييمات السلامة المستمرة والتخطيط للسلامة.</a:t>
            </a:r>
          </a:p>
          <a:p>
            <a:pPr algn="r" rtl="1">
              <a:buFont typeface="Arial" pitchFamily="34" charset="0"/>
              <a:buChar char="•"/>
            </a:pPr>
            <a:r>
              <a:rPr lang="ar-SA" sz="1200" kern="1200" baseline="0" dirty="0">
                <a:solidFill>
                  <a:schemeClr val="tx1"/>
                </a:solidFill>
                <a:latin typeface="Arial"/>
                <a:cs typeface="Arial"/>
              </a:rPr>
              <a:t>إجراء إحالات وتنسيق رعاية الناجي/الناجية.</a:t>
            </a:r>
          </a:p>
          <a:p>
            <a:pPr algn="r" rtl="1">
              <a:buFont typeface="Arial" pitchFamily="34" charset="0"/>
              <a:buChar char="•"/>
            </a:pPr>
            <a:r>
              <a:rPr lang="ar-SA" sz="1200" kern="1200" baseline="0" dirty="0">
                <a:solidFill>
                  <a:schemeClr val="tx1"/>
                </a:solidFill>
                <a:latin typeface="Arial"/>
                <a:cs typeface="Arial"/>
              </a:rPr>
              <a:t>متابعة الإحالات وتنظيم اجتماعات مؤتمرات الحالات.</a:t>
            </a:r>
          </a:p>
          <a:p>
            <a:pPr rtl="1">
              <a:buFont typeface="Arial" pitchFamily="34" charset="0"/>
              <a:buChar char="•"/>
            </a:pPr>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4) تحديد نقاط القوة والمميزات التي يمتلكها/تمتلكها الناجي/الناجية للتعامل مع عواقب تجربته/تجربتها ودعم</a:t>
            </a:r>
          </a:p>
          <a:p>
            <a:pPr algn="r" rtl="1"/>
            <a:r>
              <a:rPr lang="ar-SA" sz="1200" kern="1200" baseline="0" dirty="0">
                <a:solidFill>
                  <a:schemeClr val="tx1"/>
                </a:solidFill>
                <a:latin typeface="Arial"/>
                <a:cs typeface="Arial"/>
              </a:rPr>
              <a:t>الشخص في استخدامها طوال عملكما معاً.</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5) تقديم الرعاية والراحة وتوفير الدعم المعنوي للناجين/الناجيات طوال عملية إدارة الحالة</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a:p>
        </p:txBody>
      </p:sp>
    </p:spTree>
    <p:extLst>
      <p:ext uri="{BB962C8B-B14F-4D97-AF65-F5344CB8AC3E}">
        <p14:creationId xmlns:p14="http://schemas.microsoft.com/office/powerpoint/2010/main" val="1120879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دعونا الآن نستنتج خلاصة كل ما ناقشناه معاً للتو. أحتاج إلى متطوع للصعود إلى هنا وأداء لعب أدوار معي - سوف ألعب دور  العامل الاجتماعي وسوف تلعب أنت دور الناجية التي  أعمل  معها </a:t>
            </a:r>
          </a:p>
          <a:p>
            <a:pPr algn="r" rtl="1"/>
            <a:r>
              <a:rPr lang="ar-SA" sz="1200" b="1" kern="1200" smtClean="0">
                <a:solidFill>
                  <a:schemeClr val="tx1"/>
                </a:solidFill>
                <a:effectLst/>
                <a:latin typeface="+mn-lt"/>
                <a:ea typeface="+mn-ea"/>
                <a:cs typeface="+mn-cs"/>
              </a:rPr>
              <a:t>*أعط المتطوع سيناريو بالمعلومات الأساسية - النشرة 8.1**</a:t>
            </a:r>
            <a:endParaRPr lang="ar-SA" smtClean="0">
              <a:latin typeface="Arial"/>
              <a:cs typeface="Arial"/>
            </a:endParaRPr>
          </a:p>
          <a:p>
            <a:pPr rtl="1"/>
            <a:endParaRPr lang="ar-SA" baseline="0" dirty="0"/>
          </a:p>
          <a:p>
            <a:pPr algn="r" rtl="1"/>
            <a:r>
              <a:rPr lang="ar-SA" dirty="0" smtClean="0">
                <a:latin typeface="Arial"/>
                <a:cs typeface="Arial"/>
              </a:rPr>
              <a:t>وبينما نقوم بإجراء هذا التدريب التمثيلي، يقوم الجميع بالمشاهدة، مع الأخذ في الاعتبار المبادئ الإرشادية وأدوار ومسؤوليات العامل الاجتماعي.  بينما نقوم بالتمثيل قم بتدوين الملاحظات المتعلقة بـ 1) ما الذي قمت به بشكل جيد كعامل الاجتماعي؟ 2) ما الذي قمت به بشكل جيد كعامل الاجتماعي؟ </a:t>
            </a:r>
          </a:p>
          <a:p>
            <a:pPr rtl="1"/>
            <a:endParaRPr lang="ar-SA" baseline="0" dirty="0"/>
          </a:p>
          <a:p>
            <a:pPr algn="r" rtl="1"/>
            <a:r>
              <a:rPr lang="ar-SA" dirty="0" smtClean="0">
                <a:latin typeface="Arial"/>
                <a:cs typeface="Arial"/>
              </a:rPr>
              <a:t>بعد أداء لعب الأدوار سنجتمع مرة أخرى معاً كمجموعة لمناقشة أفكارك. </a:t>
            </a:r>
          </a:p>
          <a:p>
            <a:pPr rtl="1"/>
            <a:endParaRPr lang="ar-SA" baseline="0" dirty="0"/>
          </a:p>
          <a:p>
            <a:pPr algn="r" rtl="1"/>
            <a:r>
              <a:rPr lang="ar-SA" b="1" baseline="0" dirty="0">
                <a:latin typeface="Arial"/>
                <a:cs typeface="Arial"/>
              </a:rPr>
              <a:t>*العودة واستخلاص المعلومات*</a:t>
            </a:r>
          </a:p>
          <a:p>
            <a:pPr rtl="1"/>
            <a:endParaRPr lang="ar-SA" b="1" baseline="0" dirty="0"/>
          </a:p>
          <a:p>
            <a:pPr algn="r" rtl="1"/>
            <a:r>
              <a:rPr lang="ar-SA" dirty="0" smtClean="0">
                <a:latin typeface="Arial"/>
                <a:cs typeface="Arial"/>
              </a:rPr>
              <a:t>بالنسبة للمتطوع، كيف كان شعورك؟ بالنسبة لأولئك الذين شاهدوا، كيف تعتقدون أن أفعالي كعامل الاجتماعي قد تؤثر على الناجية الذي كنت أعمل معها؟</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12</a:t>
            </a:fld>
            <a:endParaRPr lang="ar-SA"/>
          </a:p>
        </p:txBody>
      </p:sp>
    </p:spTree>
    <p:extLst>
      <p:ext uri="{BB962C8B-B14F-4D97-AF65-F5344CB8AC3E}">
        <p14:creationId xmlns:p14="http://schemas.microsoft.com/office/powerpoint/2010/main" val="2623737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**راجع الرسائل الأساسية**</a:t>
            </a:r>
            <a:endParaRPr lang="ar-SA" b="1"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13</a:t>
            </a:fld>
            <a:endParaRPr lang="ar-SA"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8: </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تحديد المبادئ الأساسية لإدارة حالات  العنف المبني على النوع الاجتماعي</a:t>
            </a:r>
          </a:p>
          <a:p>
            <a:pPr marL="171450" lvl="0" indent="-171450" algn="r" rtl="1">
              <a:buFont typeface="Arial" charset="0"/>
              <a:buChar char="•"/>
            </a:pPr>
            <a:r>
              <a:rPr lang="ar-SA" sz="1200" kern="1200" dirty="0">
                <a:solidFill>
                  <a:schemeClr val="tx1"/>
                </a:solidFill>
                <a:effectLst/>
                <a:latin typeface="Arial"/>
                <a:cs typeface="Arial"/>
              </a:rPr>
              <a:t>فهم دور العامل الاجتماعي</a:t>
            </a:r>
          </a:p>
          <a:p>
            <a:pPr marL="171450" lvl="0" indent="-171450" algn="r" rtl="1">
              <a:buFont typeface="Arial" charset="0"/>
              <a:buChar char="•"/>
            </a:pPr>
            <a:r>
              <a:rPr lang="ar-SA" sz="1200" kern="1200" dirty="0">
                <a:solidFill>
                  <a:schemeClr val="tx1"/>
                </a:solidFill>
                <a:effectLst/>
                <a:latin typeface="Arial"/>
                <a:cs typeface="Arial"/>
              </a:rPr>
              <a:t>أن تكون على دراية بمسؤولياتك  كعامل اجتماعي</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smtClean="0">
                <a:latin typeface="Arial"/>
                <a:cs typeface="Arial"/>
              </a:rPr>
              <a:t> </a:t>
            </a:r>
            <a:r>
              <a:rPr lang="ar-SA" sz="1200" kern="1200" dirty="0">
                <a:solidFill>
                  <a:schemeClr val="tx1"/>
                </a:solidFill>
                <a:effectLst/>
                <a:latin typeface="Arial"/>
                <a:cs typeface="Arial"/>
              </a:rPr>
              <a:t>ساعة واحدة و15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r>
              <a:rPr lang="ar-SA" sz="1200" b="0" kern="1200" dirty="0">
                <a:solidFill>
                  <a:schemeClr val="tx1"/>
                </a:solidFill>
                <a:effectLst/>
                <a:latin typeface="Arial"/>
                <a:cs typeface="Arial"/>
              </a:rPr>
              <a:t>: لا توجد</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الحالة لاستنتاج الخلاصة (الشريحة 11)</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الأهداف والمقدمة (1-2)</a:t>
            </a:r>
          </a:p>
          <a:p>
            <a:pPr algn="r" rtl="1"/>
            <a:r>
              <a:rPr lang="ar-SA" sz="1200" kern="1200" dirty="0">
                <a:solidFill>
                  <a:schemeClr val="tx1"/>
                </a:solidFill>
                <a:effectLst/>
                <a:latin typeface="Arial"/>
                <a:cs typeface="Arial"/>
              </a:rPr>
              <a:t>20 دقيقة - المبادئ الإرشادية (3-7)</a:t>
            </a:r>
          </a:p>
          <a:p>
            <a:pPr algn="r" rtl="1"/>
            <a:r>
              <a:rPr lang="ar-SA" sz="1200" kern="1200" dirty="0">
                <a:solidFill>
                  <a:schemeClr val="tx1"/>
                </a:solidFill>
                <a:effectLst/>
                <a:latin typeface="Arial"/>
                <a:cs typeface="Arial"/>
              </a:rPr>
              <a:t>15 دقيقة - نشاط الأدوار والمسؤوليات (8)</a:t>
            </a:r>
          </a:p>
          <a:p>
            <a:pPr algn="r" rtl="1"/>
            <a:r>
              <a:rPr lang="ar-SA" sz="1200" kern="1200" dirty="0">
                <a:solidFill>
                  <a:schemeClr val="tx1"/>
                </a:solidFill>
                <a:effectLst/>
                <a:latin typeface="Arial"/>
                <a:cs typeface="Arial"/>
              </a:rPr>
              <a:t>15 دقيقة – أدوار ومسؤوليات  العامل الاجتماعي (9-10)</a:t>
            </a:r>
          </a:p>
          <a:p>
            <a:pPr algn="r" rtl="1"/>
            <a:r>
              <a:rPr lang="ar-SA" sz="1200" kern="1200" dirty="0">
                <a:solidFill>
                  <a:schemeClr val="tx1"/>
                </a:solidFill>
                <a:effectLst/>
                <a:latin typeface="Arial"/>
                <a:cs typeface="Arial"/>
              </a:rPr>
              <a:t>10 دقائق - استنتاج الخلاصة (11)</a:t>
            </a: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dirty="0">
                <a:solidFill>
                  <a:schemeClr val="tx1"/>
                </a:solidFill>
                <a:effectLst/>
                <a:latin typeface="Arial"/>
                <a:cs typeface="Arial"/>
              </a:rPr>
              <a:t>دقائق - الإنهاء (16)</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عند إعداد سيناريو التدريب التمثيلي لنشاط استنتاج الخلاصة، تأكد من تضمين بعض العناصر التي تتماشى مع المبادئ الإرشادية وعناصر أخرى ليست كذلك، حتى يتمكن المشاركون من الانتباه للجوانب الإيجابية والجوانب التي تحتاج إلى تحسين. وستختلف هذه العناصر حسب السياق، ولكن من المهم بشكل خاص إظهار كيف تبدو عملية دعم قوة واختيار أي من الناجين/الناجيات وكيف يبدو اتخاذ القرارات له/لها.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على الميسر أن يفهم ما يلي ويأتي بأمثلة عملية عليه:</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المبادئ الإرشادية للعنف المبني على النوع الاجتماعي: السلامة والسرية والكرامة وتقرير المصير وعدم التمييز </a:t>
            </a:r>
          </a:p>
          <a:p>
            <a:pPr marL="171450" lvl="0" indent="-171450" algn="r" rtl="1">
              <a:buFont typeface="Arial" charset="0"/>
              <a:buChar char="•"/>
            </a:pPr>
            <a:r>
              <a:rPr lang="ar-SA" sz="1200" kern="1200" dirty="0">
                <a:solidFill>
                  <a:schemeClr val="tx1"/>
                </a:solidFill>
                <a:effectLst/>
                <a:latin typeface="Arial"/>
                <a:cs typeface="Arial"/>
              </a:rPr>
              <a:t>مبادئ إضافية للتعاون والتمكين والمساءلة</a:t>
            </a:r>
          </a:p>
          <a:p>
            <a:pPr lvl="0"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المبادئ الإرشادية للعنف المبني على النوع الاجتماعي هي قواعد راسخة ومقبولة للسلوك عند التفاعل مع الناجين/الناجيات من العنف المبني على النوع الاجتماعي. يجب فهمها واحترامها من قبل  العامل الاجتماعي. </a:t>
            </a:r>
          </a:p>
          <a:p>
            <a:pPr marL="171450" indent="-171450" algn="r" rtl="1">
              <a:buFont typeface="Arial" charset="0"/>
              <a:buChar char="•"/>
            </a:pPr>
            <a:r>
              <a:rPr lang="ar-SA" sz="1200" kern="1200" dirty="0">
                <a:solidFill>
                  <a:schemeClr val="tx1"/>
                </a:solidFill>
                <a:effectLst/>
                <a:latin typeface="Arial"/>
                <a:cs typeface="Arial"/>
              </a:rPr>
              <a:t>ومن المستحيل وضع قواعد لكل موقف قد يقع فيه  العامل الاجتماعي - بدلاً من ذلك، وضعت هذه المبادئ إطاراً للعمل من خلاله. </a:t>
            </a:r>
            <a:endParaRPr lang="ar-SA"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pPr/>
              <a:t>2</a:t>
            </a:fld>
            <a:endParaRPr lang="ar-SA"/>
          </a:p>
        </p:txBody>
      </p:sp>
    </p:spTree>
    <p:extLst>
      <p:ext uri="{BB962C8B-B14F-4D97-AF65-F5344CB8AC3E}">
        <p14:creationId xmlns:p14="http://schemas.microsoft.com/office/powerpoint/2010/main" val="3959604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للجلسة في: </a:t>
            </a:r>
          </a:p>
          <a:p>
            <a:pPr rtl="1"/>
            <a:endParaRPr lang="ar-SA" dirty="0"/>
          </a:p>
          <a:p>
            <a:pPr marL="228600" indent="-228600" algn="r" rtl="1">
              <a:buAutoNum type="arabicParenR"/>
            </a:pPr>
            <a:r>
              <a:rPr lang="ar-SA" smtClean="0">
                <a:latin typeface="Arial"/>
                <a:cs typeface="Arial"/>
              </a:rPr>
              <a:t>تحديد المبادئ الإرشادية لإدارة الحالة المتعلقة بالعنف المبني على النوع الاجتماعي</a:t>
            </a:r>
          </a:p>
          <a:p>
            <a:pPr marL="228600" indent="-228600" algn="r" rtl="1">
              <a:buAutoNum type="arabicParenR"/>
            </a:pPr>
            <a:r>
              <a:rPr lang="ar-SA" smtClean="0">
                <a:latin typeface="Arial"/>
                <a:cs typeface="Arial"/>
              </a:rPr>
              <a:t>فهم دورك  كعامل الاجتماعي</a:t>
            </a:r>
          </a:p>
          <a:p>
            <a:pPr marL="0" indent="0" algn="r" rtl="1">
              <a:buNone/>
            </a:pPr>
            <a:r>
              <a:rPr lang="ar-SA" smtClean="0">
                <a:latin typeface="Arial"/>
                <a:cs typeface="Arial"/>
              </a:rPr>
              <a:t>و 3) أن تكون على دراية بمسؤولياتك  كعامل الاجتماعي</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لنبدأ بمقدمة للمبادئ الإرشادية ل إدارة حالة العنف المبني على النوع الاجتماعي. توفر المبادئ الإرشادية مبادئ توجيهية أخلاقية وعملية لعملنا الميداني. وتستمد المبادئ الإرشادية لإدارة حالة العنف المبني على النوع الاجتماعي من المبادئ الإرشادية للعنف المبني على النوع الاجتماعي التي وضعتها مفوضية الأمم المتحدة السامية لشؤون اللاجئين (UNHCR) في عام 1995، والتي تحدد المسؤوليات الأخلاقية التي تقع على عاتق مقدمي الخدمات عند التعامل مع الناجين/الناجيات. وهذه المبادئ مقبولة على نطاق واسع في السياق الإنساني.  وتعاد صياغة المبادئ الإرشادية لإدارة الحالة بشكل مختلف قليلاً فيما يتعلق "بحقوق" الناجي/الناجية وتشمل:  الحق في الأمان والحق في السرية والحق في الكرامة وتقرير المصير وعدم التمييز.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a:p>
        </p:txBody>
      </p:sp>
    </p:spTree>
    <p:extLst>
      <p:ext uri="{BB962C8B-B14F-4D97-AF65-F5344CB8AC3E}">
        <p14:creationId xmlns:p14="http://schemas.microsoft.com/office/powerpoint/2010/main" val="3163396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يتمثل المبدأ الإرشادي الأول في إنشاء وضمان السلامة البدنية والمعنوية على حد سواء. ويجب أن تحمي جميع إجراءات الحالة التي يتخذها  العاملين الاجتماعيين السلامة قصيرة وطويلة الأجل للناجي/للناجية.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يمكن تحقيق المبدأ الإرشادي الثاني المتمثل في الحفاظ على السرية من خلال ضمان جمع المعلومات بشكل سري أثناء المقابلات، حيث تتم مشاركة المعلومات على أساس الحاجة إلى المعرفة أو بما يتماشى مع القوانين والسياسات، والحصول على إذن من الناجي/الناجية قبل مشاركة المعلومات (بما في ذلك المعلومات المتعلقة بأغراض جمع /مراقبة البيانات)، وأنه عند إجراء الإحالة، لا تتم مشاركة سوى التفاصيل ذات الصلة، وبإذن من الناجي/الناجية فقط، وأن معلومات الحالة مخزنة بشكل آمن. </a:t>
            </a:r>
          </a:p>
          <a:p>
            <a:pPr algn="r" rtl="1"/>
            <a:r>
              <a:rPr lang="ar-SA" smtClean="0">
                <a:latin typeface="Arial"/>
                <a:cs typeface="Arial"/>
              </a:rPr>
              <a:t>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a:p>
        </p:txBody>
      </p:sp>
    </p:spTree>
    <p:extLst>
      <p:ext uri="{BB962C8B-B14F-4D97-AF65-F5344CB8AC3E}">
        <p14:creationId xmlns:p14="http://schemas.microsoft.com/office/powerpoint/2010/main" val="3967385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يمكن تحقيق المبدأ الإرشادي الثاني المتمثل في الحفاظ على السرية من خلال ضمان جمع المعلومات بشكل سري أثناء المقابلات، حيث تتم مشاركة المعلومات على أساس الحاجة إلى المعرفة أو بما يتماشى مع القوانين والسياسات، والحصول على إذن من الناجي/الناجية قبل مشاركة المعلومات (بما في ذلك المعلومات المتعلقة بأغراض جمع /مراقبة البيانات)، وأنه عند إجراء الإحالة، لا تتم مشاركة سوى التفاصيل ذات الصلة، وبإذن من الناجي/الناجية فقط، وأن معلومات الحالة مخزنة بشكل آمن.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a:p>
        </p:txBody>
      </p:sp>
    </p:spTree>
    <p:extLst>
      <p:ext uri="{BB962C8B-B14F-4D97-AF65-F5344CB8AC3E}">
        <p14:creationId xmlns:p14="http://schemas.microsoft.com/office/powerpoint/2010/main" val="2028847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المبدأ الإرشادي الثالث هو حق الناجي/الناجية في الكرامة وتقرير المصير.  ويمكن تحقيق ذلك من خلال نهج التحقق وعدم اللوم وعدم الحكم. بالإضافة إلى ذلك، فإنه يمكن تحقيقه من خلال تقدير الناجي/الناجية والاهتمام بتجربته وتاريخه ومستقبله/ تجربتها وتاريخها ومستقبلها. و كعامل الاجتماعي، غالباً ما نكون الشخص الوحيد في حياة الناجي/الناجية الذي يمكن أن يتوقع/تتوقع منه الحصول على الرعاية والدعم والاحترام غير المشروطين، ومن المهم الحفاظ على هذه العلاقة والثقة.  وأخيراً، يسلط الجانب المتعلق بتقرير المصير الضوء على أن الناجي/الناجية هو /هي صانع/صانعة القرار عندما يتعلق الأمر بعملية إدارة الحالة ورعايتها ومعالجتها.  ويتحمل  العاملون الاجتماعيون التزاماً أخلاقياً بتقييم ذلك ودعمه.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ملاحظة :  **يشبه ذلك المبدأ الإرشادي من المبادئ التوجيهية لمفوضية الأمم المتحدة السامية لشؤون اللاجئين لعام 1995 للعمل مع الناجين من العنف المبني على النوع الاجتماعي الخاصة بـ "احترام حقوق ورغبات الناجي/الناجية**  وقد تغيرت عمداً للتأكيد على جانب تقرير المصير لنهج يتركز حول الناجين/الناجيات.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a:p>
        </p:txBody>
      </p:sp>
    </p:spTree>
    <p:extLst>
      <p:ext uri="{BB962C8B-B14F-4D97-AF65-F5344CB8AC3E}">
        <p14:creationId xmlns:p14="http://schemas.microsoft.com/office/powerpoint/2010/main" val="468691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وبعد ذلك، يتطلب مبدأ عدم التمييز أن يتم منح كل شخص بالغ أو طفل، بغض النظر عن جنسه، الرعاية والدعم على قدم المساواة. بالإضافة إلى ذلك، ينبغي أن يتلقى/تتلقي الناجون/الناجيات معاملة متساوية وعادلة بغض النظر عن عرقهم أو دينهم أو جنسيتهم أو ميولهم الجنسية/ عرقهن أو دينهن أو جنسيتهن أو ميولهن الجنسية. ومع ذلك، تجدر الإشارة إلى أن الفئة المستهدفة ذات الأولوية التي تم وضع مناهج وخدمات إدارة حالة  العنف المبني على النوع الاجتماعي لها هي النساء والفتيات، وذلك لأن النساء والفتيات يشكلن الأغلبية الساحقة من الناجيات، ولأن النساء والفتيات يخضعن لنوع محدد ومنتشر ومستهدف من سلب السلطة والتمييز في حياتهن اليومية، مما يجعلهن عرضة بشكل خاص للعنف. ولن يحرم الرجال والفتيان من الخدمات على الإطلاق، ولكننا نود أن نكون صريحين بأن نهجنا وتدريبنا ومهاراتنا قد تم تطويرها مع الأخذ بالحسبان أن النساء والفتيات هن العميلات المستهدفات الأساسيات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a:p>
        </p:txBody>
      </p:sp>
    </p:spTree>
    <p:extLst>
      <p:ext uri="{BB962C8B-B14F-4D97-AF65-F5344CB8AC3E}">
        <p14:creationId xmlns:p14="http://schemas.microsoft.com/office/powerpoint/2010/main" val="1972959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في إدارة الحالة المتعلقة بالعنف المبني على النوع الاجتماعي، يجب أن تكون مسؤولاً بصفتك ا لعامل الاجتماعي أمام عملائك، مما يعني أن لديك دوراً ومسؤوليات للعمل مع الناجين/الناجيات من العنف المبني على النوع الاجتماعي.  </a:t>
            </a:r>
          </a:p>
          <a:p>
            <a:pPr algn="r" rtl="1"/>
            <a:endParaRPr lang="ar-SA" dirty="0"/>
          </a:p>
          <a:p>
            <a:pPr algn="r" rtl="1"/>
            <a:r>
              <a:rPr lang="ar-SA" dirty="0" smtClean="0">
                <a:latin typeface="Arial"/>
                <a:cs typeface="Arial"/>
              </a:rPr>
              <a:t>دعونا نفكر في المبادئ الإرشادية في السياق. واصل وشارك في مجموعات مكونة من ثلاثة. باستخدام المبادئ الإرشادية التي ناقشناها للتو كإطار عمل، ما الذي تراه في سياق دور ومسؤوليات  العامل الاجتماعي لضمان المساءلة أمام الناجين/الناجيات الذين نعمل معهم/معهن؟ ناقش في مجموعتك الصغيرة ما الأدوار والمسؤوليات. بعد بضع دقائق، سنعود معاً كمجموعة أكبر للمناقشة. </a:t>
            </a:r>
          </a:p>
          <a:p>
            <a:pPr algn="r" rtl="1"/>
            <a:endParaRPr lang="ar-EG" baseline="0" dirty="0" smtClean="0"/>
          </a:p>
          <a:p>
            <a:pPr algn="r" rtl="1"/>
            <a:r>
              <a:rPr lang="ar-SA" sz="1200" b="1" kern="1200" dirty="0" smtClean="0">
                <a:solidFill>
                  <a:schemeClr val="tx1"/>
                </a:solidFill>
                <a:effectLst/>
                <a:latin typeface="+mn-lt"/>
                <a:ea typeface="+mn-ea"/>
                <a:cs typeface="+mn-cs"/>
              </a:rPr>
              <a:t>*اكتب الردود على لوحة رسم بياني*</a:t>
            </a:r>
            <a:r>
              <a:rPr lang="ar-SA" sz="1200" kern="1200" dirty="0" smtClean="0">
                <a:solidFill>
                  <a:schemeClr val="tx1"/>
                </a:solidFill>
                <a:effectLst/>
                <a:latin typeface="+mn-lt"/>
                <a:ea typeface="+mn-ea"/>
                <a:cs typeface="+mn-cs"/>
              </a:rPr>
              <a:t> ما الذي استخلصته كل مجموعة؟</a:t>
            </a:r>
            <a:endParaRPr lang="ar-SA" baseline="0" dirty="0"/>
          </a:p>
          <a:p>
            <a:pPr algn="r" rtl="1"/>
            <a:r>
              <a:rPr lang="ar-SA" dirty="0" smtClean="0">
                <a:latin typeface="Arial"/>
                <a:cs typeface="Arial"/>
              </a:rPr>
              <a:t> </a:t>
            </a:r>
            <a:endParaRPr lang="ar-SA" dirty="0"/>
          </a:p>
          <a:p>
            <a:pPr algn="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a:p>
        </p:txBody>
      </p:sp>
    </p:spTree>
    <p:extLst>
      <p:ext uri="{BB962C8B-B14F-4D97-AF65-F5344CB8AC3E}">
        <p14:creationId xmlns:p14="http://schemas.microsoft.com/office/powerpoint/2010/main" val="473737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21259" y="1494639"/>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دور العامل الاجتماعي</a:t>
            </a:r>
            <a:endParaRPr spc="0" dirty="0">
              <a:cs typeface="+mn-cs"/>
            </a:endParaRPr>
          </a:p>
        </p:txBody>
      </p:sp>
      <p:sp>
        <p:nvSpPr>
          <p:cNvPr id="3" name="Content Placeholder 2"/>
          <p:cNvSpPr>
            <a:spLocks noGrp="1"/>
          </p:cNvSpPr>
          <p:nvPr>
            <p:ph idx="1"/>
          </p:nvPr>
        </p:nvSpPr>
        <p:spPr>
          <a:xfrm>
            <a:off x="1557339" y="2286000"/>
            <a:ext cx="9720262" cy="4022725"/>
          </a:xfrm>
        </p:spPr>
        <p:txBody>
          <a:bodyPr/>
          <a:lstStyle/>
          <a:p>
            <a:pPr indent="-457200" algn="r" rtl="1">
              <a:buClr>
                <a:schemeClr val="accent4">
                  <a:lumMod val="75000"/>
                </a:schemeClr>
              </a:buClr>
              <a:buFont typeface="Arial" panose="020B0604020202020204" pitchFamily="34" charset="0"/>
              <a:buChar char="•"/>
            </a:pPr>
            <a:r>
              <a:rPr lang="ar-SA" sz="2400" spc="0" dirty="0">
                <a:latin typeface="Arial"/>
                <a:cs typeface="+mn-cs"/>
              </a:rPr>
              <a:t>الدور الرئيسي كموجه أو ميسر لعملية تنطوي على الكشف عن الناجي/الناجية وما يتعلق به/بها من تعلم وصنع قرار وعمل وتحول شخصي </a:t>
            </a:r>
          </a:p>
          <a:p>
            <a:pPr indent="-457200" algn="r" rtl="1">
              <a:buClr>
                <a:schemeClr val="accent4">
                  <a:lumMod val="75000"/>
                </a:schemeClr>
              </a:buClr>
              <a:buFont typeface="Arial" panose="020B0604020202020204" pitchFamily="34" charset="0"/>
              <a:buChar char="•"/>
            </a:pPr>
            <a:r>
              <a:rPr lang="ar-SA" sz="2400" spc="0" dirty="0">
                <a:latin typeface="Arial"/>
                <a:cs typeface="+mn-cs"/>
              </a:rPr>
              <a:t>إدارة توقعات الناجي/الناجية والحالة الخاصة به/بها؛ قد لا يتمكن العاملين الاجتماعيين  من إيجاد حلول لجميع احتياجات الناجي/الناجية</a:t>
            </a:r>
          </a:p>
          <a:p>
            <a:pPr indent="-457200" algn="r" rtl="1">
              <a:buClr>
                <a:schemeClr val="accent4">
                  <a:lumMod val="75000"/>
                </a:schemeClr>
              </a:buClr>
              <a:buFont typeface="Arial" panose="020B0604020202020204" pitchFamily="34" charset="0"/>
              <a:buChar char="•"/>
            </a:pPr>
            <a:r>
              <a:rPr lang="ar-SA" sz="2400" spc="0" dirty="0">
                <a:latin typeface="Arial"/>
                <a:cs typeface="+mn-cs"/>
              </a:rPr>
              <a:t>مشاركة سلطتك بدلاً من فرضها </a:t>
            </a:r>
          </a:p>
        </p:txBody>
      </p:sp>
    </p:spTree>
    <p:extLst>
      <p:ext uri="{BB962C8B-B14F-4D97-AF65-F5344CB8AC3E}">
        <p14:creationId xmlns:p14="http://schemas.microsoft.com/office/powerpoint/2010/main" val="4170415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مسؤوليات العامل الاجتماعي</a:t>
            </a:r>
            <a:endParaRPr lang="ar-SA" spc="0" dirty="0" smtClean="0">
              <a:latin typeface="Arial"/>
              <a:cs typeface="+mn-cs"/>
            </a:endParaRPr>
          </a:p>
        </p:txBody>
      </p:sp>
      <p:sp>
        <p:nvSpPr>
          <p:cNvPr id="3" name="Content Placeholder 2"/>
          <p:cNvSpPr>
            <a:spLocks noGrp="1"/>
          </p:cNvSpPr>
          <p:nvPr>
            <p:ph idx="1"/>
          </p:nvPr>
        </p:nvSpPr>
        <p:spPr>
          <a:xfrm>
            <a:off x="1557339" y="1934308"/>
            <a:ext cx="9720262" cy="4022725"/>
          </a:xfrm>
        </p:spPr>
        <p:txBody>
          <a:bodyPr>
            <a:noAutofit/>
          </a:bodyPr>
          <a:lstStyle/>
          <a:p>
            <a:pPr indent="-457200" algn="r" rtl="1">
              <a:buClr>
                <a:schemeClr val="accent4">
                  <a:lumMod val="75000"/>
                </a:schemeClr>
              </a:buClr>
              <a:buFont typeface="Arial" panose="020B0604020202020204" pitchFamily="34" charset="0"/>
              <a:buChar char="•"/>
            </a:pPr>
            <a:r>
              <a:rPr lang="ar-SA" sz="2400" spc="0" dirty="0">
                <a:latin typeface="Arial"/>
                <a:cs typeface="Arial"/>
              </a:rPr>
              <a:t> تطبيق المعرفة المتعلقة بالعنف المبني على النوع الاجتماعي على عمله وتوفير المعلومات للناجين /الناجيات حول العنف الذي تعرضوا له والتي قد تساعد في شفائهم</a:t>
            </a:r>
          </a:p>
          <a:p>
            <a:pPr indent="-457200" algn="r" rtl="1">
              <a:buClr>
                <a:schemeClr val="accent4">
                  <a:lumMod val="75000"/>
                </a:schemeClr>
              </a:buClr>
              <a:buFont typeface="Arial" panose="020B0604020202020204" pitchFamily="34" charset="0"/>
              <a:buChar char="•"/>
            </a:pPr>
            <a:r>
              <a:rPr lang="ar-SA" sz="2400" spc="0" dirty="0">
                <a:latin typeface="Arial"/>
                <a:cs typeface="Arial"/>
              </a:rPr>
              <a:t>التواصل مع الناجين/الناجيات بطريقة تبني العلاقة والثقة وتعزز الشفاء والتعافي. </a:t>
            </a:r>
          </a:p>
          <a:p>
            <a:pPr indent="-457200" algn="r" rtl="1">
              <a:buClr>
                <a:schemeClr val="accent4">
                  <a:lumMod val="75000"/>
                </a:schemeClr>
              </a:buClr>
              <a:buFont typeface="Arial" panose="020B0604020202020204" pitchFamily="34" charset="0"/>
              <a:buChar char="•"/>
            </a:pPr>
            <a:r>
              <a:rPr lang="ar-SA" sz="2400" spc="0" dirty="0">
                <a:latin typeface="Arial"/>
                <a:cs typeface="Arial"/>
              </a:rPr>
              <a:t>تنفيذ خطوات وإجراءات إدارة الحالة</a:t>
            </a:r>
          </a:p>
          <a:p>
            <a:pPr indent="-457200" algn="r" rtl="1">
              <a:buClr>
                <a:schemeClr val="accent4">
                  <a:lumMod val="75000"/>
                </a:schemeClr>
              </a:buClr>
              <a:buFont typeface="Arial" panose="020B0604020202020204" pitchFamily="34" charset="0"/>
              <a:buChar char="•"/>
            </a:pPr>
            <a:r>
              <a:rPr lang="ar-SA" sz="2400" spc="0" dirty="0">
                <a:latin typeface="Arial"/>
                <a:cs typeface="Arial"/>
              </a:rPr>
              <a:t>تحديد نقاط القوة والمميزات التي يمتلكها/تمتلكها الناجي/الناجية </a:t>
            </a:r>
          </a:p>
          <a:p>
            <a:pPr indent="-457200" algn="r" rtl="1">
              <a:buClr>
                <a:schemeClr val="accent4">
                  <a:lumMod val="75000"/>
                </a:schemeClr>
              </a:buClr>
              <a:buFont typeface="Arial" panose="020B0604020202020204" pitchFamily="34" charset="0"/>
              <a:buChar char="•"/>
            </a:pPr>
            <a:r>
              <a:rPr lang="ar-SA" sz="2400" spc="0" dirty="0">
                <a:latin typeface="Arial"/>
                <a:cs typeface="Arial"/>
              </a:rPr>
              <a:t>تقديم الرعاية والراحة وتوفير الدعم المعنوي للناجين/الناجيات </a:t>
            </a:r>
          </a:p>
        </p:txBody>
      </p:sp>
    </p:spTree>
    <p:extLst>
      <p:ext uri="{BB962C8B-B14F-4D97-AF65-F5344CB8AC3E}">
        <p14:creationId xmlns:p14="http://schemas.microsoft.com/office/powerpoint/2010/main" val="2035158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4622" y="2419659"/>
            <a:ext cx="4769556" cy="1545564"/>
          </a:xfrm>
        </p:spPr>
        <p:txBody>
          <a:bodyPr>
            <a:normAutofit/>
          </a:bodyPr>
          <a:lstStyle/>
          <a:p>
            <a:pPr rtl="1">
              <a:lnSpc>
                <a:spcPct val="100000"/>
              </a:lnSpc>
            </a:pPr>
            <a:r>
              <a:rPr lang="ar-SA" sz="4000" spc="0" dirty="0" smtClean="0">
                <a:latin typeface="Arial"/>
                <a:cs typeface="+mn-cs"/>
              </a:rPr>
              <a:t>النشاط:</a:t>
            </a:r>
            <a:r>
              <a:rPr lang="ar-EG" sz="4000" spc="0" dirty="0" smtClean="0">
                <a:latin typeface="Arial"/>
                <a:cs typeface="+mn-cs"/>
              </a:rPr>
              <a:t/>
            </a:r>
            <a:br>
              <a:rPr lang="ar-EG" sz="4000" spc="0" dirty="0" smtClean="0">
                <a:latin typeface="Arial"/>
                <a:cs typeface="+mn-cs"/>
              </a:rPr>
            </a:br>
            <a:r>
              <a:rPr lang="ar-SA" sz="4000" spc="0" dirty="0">
                <a:cs typeface="+mn-cs"/>
              </a:rPr>
              <a:t>استنتاج الخلاصة </a:t>
            </a:r>
            <a:r>
              <a:rPr lang="ar-SA" sz="4000" spc="0" dirty="0" smtClean="0">
                <a:cs typeface="+mn-cs"/>
              </a:rPr>
              <a:t>-</a:t>
            </a:r>
            <a:endParaRPr sz="4000" spc="0" dirty="0">
              <a:cs typeface="+mn-cs"/>
            </a:endParaRPr>
          </a:p>
        </p:txBody>
      </p:sp>
      <p:sp>
        <p:nvSpPr>
          <p:cNvPr id="3" name="Content Placeholder 2"/>
          <p:cNvSpPr>
            <a:spLocks noGrp="1"/>
          </p:cNvSpPr>
          <p:nvPr>
            <p:ph idx="1"/>
          </p:nvPr>
        </p:nvSpPr>
        <p:spPr>
          <a:xfrm>
            <a:off x="808567" y="860778"/>
            <a:ext cx="4478866" cy="5053469"/>
          </a:xfrm>
        </p:spPr>
        <p:txBody>
          <a:bodyPr/>
          <a:lstStyle/>
          <a:p>
            <a:pPr algn="r" rtl="1">
              <a:buFont typeface="Wingdings" panose="05000000000000000000" pitchFamily="2" charset="2"/>
              <a:buChar char=""/>
            </a:pPr>
            <a:r>
              <a:rPr lang="ar-SA" sz="2400" dirty="0">
                <a:latin typeface="Arial"/>
                <a:cs typeface="Arial"/>
              </a:rPr>
              <a:t>التفكير في المبادئ الإرشادية ودور ومسؤوليات </a:t>
            </a:r>
            <a:r>
              <a:rPr lang="ar-SA" sz="2400" dirty="0" smtClean="0">
                <a:latin typeface="Arial"/>
                <a:cs typeface="Arial"/>
              </a:rPr>
              <a:t>العامل </a:t>
            </a:r>
            <a:r>
              <a:rPr lang="ar-SA" sz="2400" dirty="0">
                <a:latin typeface="Arial"/>
                <a:cs typeface="Arial"/>
              </a:rPr>
              <a:t>الاجتماعي.</a:t>
            </a:r>
          </a:p>
          <a:p>
            <a:pPr algn="r" rtl="1">
              <a:buFont typeface="Wingdings" panose="05000000000000000000" pitchFamily="2" charset="2"/>
              <a:buChar char=""/>
            </a:pPr>
            <a:r>
              <a:rPr lang="ar-SA" sz="2400" dirty="0">
                <a:latin typeface="Arial"/>
                <a:cs typeface="Arial"/>
              </a:rPr>
              <a:t>ما الذي قمت به بشكل جيد  كعامل الاجتماعي؟ ما الذي لم أقم به بشكل جيد؟ كيف تعتقد أن هذا قد يؤثر على الناجي/الناجية؟</a:t>
            </a:r>
          </a:p>
        </p:txBody>
      </p:sp>
    </p:spTree>
    <p:extLst>
      <p:ext uri="{BB962C8B-B14F-4D97-AF65-F5344CB8AC3E}">
        <p14:creationId xmlns:p14="http://schemas.microsoft.com/office/powerpoint/2010/main" val="2540231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spc="0" smtClean="0">
                <a:latin typeface="Arial"/>
                <a:cs typeface="Arial"/>
              </a:rPr>
              <a:t>الإنهاء</a:t>
            </a:r>
          </a:p>
        </p:txBody>
      </p:sp>
      <p:sp>
        <p:nvSpPr>
          <p:cNvPr id="3" name="Content Placeholder 2"/>
          <p:cNvSpPr>
            <a:spLocks noGrp="1"/>
          </p:cNvSpPr>
          <p:nvPr>
            <p:ph type="body" sz="quarter" idx="10"/>
          </p:nvPr>
        </p:nvSpPr>
        <p:spPr>
          <a:xfrm>
            <a:off x="3044193" y="2294319"/>
            <a:ext cx="6123869" cy="578554"/>
          </a:xfrm>
        </p:spPr>
        <p:txBody>
          <a:bodyPr>
            <a:noAutofit/>
          </a:bodyPr>
          <a:lstStyle/>
          <a:p>
            <a:pPr rtl="1">
              <a:buClr>
                <a:schemeClr val="accent4">
                  <a:lumMod val="75000"/>
                </a:schemeClr>
              </a:buClr>
              <a:buNone/>
            </a:pPr>
            <a:r>
              <a:rPr lang="ar-SA" sz="3600" spc="0" dirty="0">
                <a:latin typeface="Arial"/>
                <a:cs typeface="Arial"/>
              </a:rPr>
              <a:t>هل توجد أسئلة؟</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rtl="1">
              <a:buClr>
                <a:schemeClr val="accent4">
                  <a:lumMod val="75000"/>
                </a:schemeClr>
              </a:buClr>
              <a:buNone/>
            </a:pPr>
            <a:r>
              <a:rPr lang="ar-SA" sz="3600" spc="0" dirty="0">
                <a:solidFill>
                  <a:schemeClr val="accent5"/>
                </a:solidFill>
                <a:latin typeface="Arial"/>
                <a:cs typeface="Arial"/>
              </a:rPr>
              <a:t>هل توجد مخاوف؟</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rtl="1">
              <a:buClr>
                <a:schemeClr val="accent4">
                  <a:lumMod val="75000"/>
                </a:schemeClr>
              </a:buClr>
              <a:buNone/>
            </a:pPr>
            <a:r>
              <a:rPr lang="ar-SA" sz="3600" spc="0" dirty="0">
                <a:solidFill>
                  <a:schemeClr val="accent6"/>
                </a:solidFill>
                <a:latin typeface="Arial"/>
                <a:cs typeface="Arial"/>
              </a:rPr>
              <a:t>هل توجد أفكار؟</a:t>
            </a:r>
          </a:p>
          <a:p>
            <a:pPr rtl="1">
              <a:buClr>
                <a:schemeClr val="accent4">
                  <a:lumMod val="75000"/>
                </a:schemeClr>
              </a:buClr>
              <a:buFont typeface="Arial" panose="020B0604020202020204" pitchFamily="34" charset="0"/>
              <a:buChar char="•"/>
            </a:pPr>
            <a:endParaRPr lang="ar-SA" sz="3600" spc="0" dirty="0">
              <a:solidFill>
                <a:schemeClr val="accent6"/>
              </a:solidFill>
              <a:cs typeface="Arial"/>
            </a:endParaRPr>
          </a:p>
          <a:p>
            <a:pPr rtl="1"/>
            <a:endParaRPr lang="ar-SA" sz="3600" spc="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5667" y="1962150"/>
            <a:ext cx="9483196" cy="2135188"/>
          </a:xfrm>
        </p:spPr>
        <p:txBody>
          <a:bodyPr/>
          <a:lstStyle/>
          <a:p>
            <a:pPr algn="r" rtl="1" eaLnBrk="1" fontAlgn="auto" hangingPunct="1">
              <a:spcAft>
                <a:spcPts val="0"/>
              </a:spcAft>
              <a:defRPr/>
            </a:pPr>
            <a:r>
              <a:rPr lang="ar-SA" spc="0" dirty="0">
                <a:cs typeface="+mn-cs"/>
              </a:rPr>
              <a:t>المبادئ التوجيهية والأدوار والمسؤوليات</a:t>
            </a:r>
            <a:endParaRPr spc="0" dirty="0">
              <a:cs typeface="+mn-cs"/>
            </a:endParaRP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smtClean="0">
                <a:latin typeface="Arial"/>
                <a:cs typeface="+mn-cs"/>
              </a:rPr>
              <a:t>الوحدة 8 </a:t>
            </a:r>
          </a:p>
        </p:txBody>
      </p:sp>
      <p:cxnSp>
        <p:nvCxnSpPr>
          <p:cNvPr id="7" name="Straight Connector 6"/>
          <p:cNvCxnSpPr/>
          <p:nvPr/>
        </p:nvCxnSpPr>
        <p:spPr>
          <a:xfrm>
            <a:off x="992065" y="4308842"/>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222" y="2419659"/>
            <a:ext cx="4769556" cy="1545564"/>
          </a:xfrm>
        </p:spPr>
        <p:txBody>
          <a:bodyPr>
            <a:normAutofit/>
          </a:bodyPr>
          <a:lstStyle/>
          <a:p>
            <a:pPr rtl="1"/>
            <a:r>
              <a:rPr lang="ar-SA" sz="4000" spc="0" dirty="0" smtClean="0">
                <a:latin typeface="Arial"/>
                <a:cs typeface="Arial"/>
              </a:rPr>
              <a:t>الأهداف </a:t>
            </a:r>
          </a:p>
        </p:txBody>
      </p:sp>
      <p:sp>
        <p:nvSpPr>
          <p:cNvPr id="5" name="Content Placeholder 4"/>
          <p:cNvSpPr>
            <a:spLocks noGrp="1"/>
          </p:cNvSpPr>
          <p:nvPr>
            <p:ph idx="1"/>
          </p:nvPr>
        </p:nvSpPr>
        <p:spPr>
          <a:xfrm>
            <a:off x="808567" y="860778"/>
            <a:ext cx="4478866" cy="5053469"/>
          </a:xfrm>
        </p:spPr>
        <p:txBody>
          <a:bodyPr/>
          <a:lstStyle/>
          <a:p>
            <a:pPr algn="r" rtl="1">
              <a:buClr>
                <a:srgbClr val="0092BA"/>
              </a:buClr>
              <a:buFont typeface="Wingdings" panose="05000000000000000000" pitchFamily="2" charset="2"/>
              <a:buChar char=""/>
            </a:pPr>
            <a:r>
              <a:rPr lang="ar-SA" sz="2400" dirty="0">
                <a:solidFill>
                  <a:schemeClr val="tx1"/>
                </a:solidFill>
                <a:latin typeface="Arial"/>
                <a:cs typeface="Arial"/>
              </a:rPr>
              <a:t>تحديد المبادئ الإرشادية لإدارة الحالة المتعلقة بالعنف المبني على النوع الاجتماعي</a:t>
            </a:r>
          </a:p>
          <a:p>
            <a:pPr algn="r" rtl="1">
              <a:buClr>
                <a:srgbClr val="0092BA"/>
              </a:buClr>
              <a:buFont typeface="Wingdings" panose="05000000000000000000" pitchFamily="2" charset="2"/>
              <a:buChar char=""/>
            </a:pPr>
            <a:r>
              <a:rPr lang="ar-SA" sz="2400" dirty="0">
                <a:solidFill>
                  <a:schemeClr val="tx1"/>
                </a:solidFill>
                <a:latin typeface="Arial"/>
                <a:cs typeface="Arial"/>
              </a:rPr>
              <a:t>فهم دورك كعامل الاجتماعي</a:t>
            </a:r>
          </a:p>
          <a:p>
            <a:pPr algn="r" rtl="1">
              <a:buClr>
                <a:srgbClr val="0092BA"/>
              </a:buClr>
              <a:buFont typeface="Wingdings" panose="05000000000000000000" pitchFamily="2" charset="2"/>
              <a:buChar char=""/>
            </a:pPr>
            <a:r>
              <a:rPr lang="ar-SA" sz="2400" dirty="0">
                <a:solidFill>
                  <a:schemeClr val="tx1"/>
                </a:solidFill>
                <a:latin typeface="Arial"/>
                <a:cs typeface="Arial"/>
              </a:rPr>
              <a:t>أن تكون على دراية بمسؤولياتك  كعامل </a:t>
            </a:r>
            <a:r>
              <a:rPr lang="ar-SA" sz="2400" dirty="0" smtClean="0">
                <a:solidFill>
                  <a:schemeClr val="tx1"/>
                </a:solidFill>
                <a:latin typeface="Arial"/>
                <a:cs typeface="Arial"/>
              </a:rPr>
              <a:t>الاجتماعي</a:t>
            </a:r>
            <a:endParaRPr lang="ar-EG" sz="2400" dirty="0">
              <a:solidFill>
                <a:schemeClr val="tx1"/>
              </a:solidFill>
              <a:cs typeface="Arial"/>
            </a:endParaRPr>
          </a:p>
          <a:p>
            <a:pPr algn="r" rtl="1">
              <a:buClr>
                <a:srgbClr val="0092BA"/>
              </a:buClr>
              <a:buFont typeface="Wingdings" panose="05000000000000000000" pitchFamily="2" charset="2"/>
              <a:buChar char=""/>
            </a:pPr>
            <a:endParaRPr lang="ar-SA" sz="2400" dirty="0" smtClean="0">
              <a:solidFill>
                <a:schemeClr val="tx1"/>
              </a:solidFill>
              <a:latin typeface="Arial"/>
              <a:cs typeface="Arial"/>
            </a:endParaRPr>
          </a:p>
        </p:txBody>
      </p:sp>
    </p:spTree>
    <p:extLst>
      <p:ext uri="{BB962C8B-B14F-4D97-AF65-F5344CB8AC3E}">
        <p14:creationId xmlns:p14="http://schemas.microsoft.com/office/powerpoint/2010/main" val="553391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المبادئ الإرشادية</a:t>
            </a:r>
            <a:endParaRPr spc="0" dirty="0">
              <a:cs typeface="+mn-cs"/>
            </a:endParaRPr>
          </a:p>
        </p:txBody>
      </p:sp>
      <p:sp>
        <p:nvSpPr>
          <p:cNvPr id="3" name="Content Placeholder 2"/>
          <p:cNvSpPr>
            <a:spLocks noGrp="1"/>
          </p:cNvSpPr>
          <p:nvPr>
            <p:ph idx="1"/>
          </p:nvPr>
        </p:nvSpPr>
        <p:spPr>
          <a:xfrm>
            <a:off x="1557339" y="2034540"/>
            <a:ext cx="9720262" cy="4022725"/>
          </a:xfrm>
        </p:spPr>
        <p:txBody>
          <a:bodyPr/>
          <a:lstStyle/>
          <a:p>
            <a:pPr rtl="1">
              <a:buClr>
                <a:schemeClr val="accent4">
                  <a:lumMod val="75000"/>
                </a:schemeClr>
              </a:buClr>
              <a:buNone/>
            </a:pPr>
            <a:endParaRPr lang="ar-SA" sz="2800" dirty="0">
              <a:cs typeface="+mn-cs"/>
            </a:endParaRPr>
          </a:p>
          <a:p>
            <a:pPr lvl="1" algn="r" rtl="1">
              <a:buClr>
                <a:schemeClr val="accent4">
                  <a:lumMod val="75000"/>
                </a:schemeClr>
              </a:buClr>
              <a:buFont typeface="Arial" panose="020B0604020202020204" pitchFamily="34" charset="0"/>
              <a:buChar char="•"/>
            </a:pPr>
            <a:r>
              <a:rPr lang="en-US" sz="2800" dirty="0" smtClean="0">
                <a:latin typeface="Arial"/>
                <a:cs typeface="+mn-cs"/>
              </a:rPr>
              <a:t> </a:t>
            </a:r>
            <a:r>
              <a:rPr lang="ar-SA" sz="2800" dirty="0" smtClean="0">
                <a:latin typeface="Arial"/>
                <a:cs typeface="+mn-cs"/>
              </a:rPr>
              <a:t>الحق </a:t>
            </a:r>
            <a:r>
              <a:rPr lang="ar-SA" sz="2800" dirty="0">
                <a:latin typeface="Arial"/>
                <a:cs typeface="+mn-cs"/>
              </a:rPr>
              <a:t>في الأمان</a:t>
            </a:r>
          </a:p>
          <a:p>
            <a:pPr lvl="1" rtl="1">
              <a:buClr>
                <a:schemeClr val="accent4">
                  <a:lumMod val="75000"/>
                </a:schemeClr>
              </a:buClr>
              <a:buFont typeface="Arial" panose="020B0604020202020204" pitchFamily="34" charset="0"/>
              <a:buChar char="•"/>
            </a:pPr>
            <a:endParaRPr lang="ar-SA" sz="2800" dirty="0">
              <a:cs typeface="+mn-cs"/>
            </a:endParaRPr>
          </a:p>
          <a:p>
            <a:pPr lvl="1" algn="r" rtl="1">
              <a:buClr>
                <a:schemeClr val="accent4">
                  <a:lumMod val="75000"/>
                </a:schemeClr>
              </a:buClr>
              <a:buFont typeface="Arial" panose="020B0604020202020204" pitchFamily="34" charset="0"/>
              <a:buChar char="•"/>
            </a:pPr>
            <a:r>
              <a:rPr lang="en-US" sz="2800" dirty="0" smtClean="0">
                <a:latin typeface="Arial"/>
                <a:cs typeface="+mn-cs"/>
              </a:rPr>
              <a:t> </a:t>
            </a:r>
            <a:r>
              <a:rPr lang="ar-SA" sz="2800" dirty="0" smtClean="0">
                <a:latin typeface="Arial"/>
                <a:cs typeface="+mn-cs"/>
              </a:rPr>
              <a:t>الحق </a:t>
            </a:r>
            <a:r>
              <a:rPr lang="ar-SA" sz="2800" dirty="0">
                <a:latin typeface="Arial"/>
                <a:cs typeface="+mn-cs"/>
              </a:rPr>
              <a:t>في السرية </a:t>
            </a:r>
          </a:p>
          <a:p>
            <a:pPr lvl="1" rtl="1">
              <a:buClr>
                <a:schemeClr val="accent4">
                  <a:lumMod val="75000"/>
                </a:schemeClr>
              </a:buClr>
              <a:buFont typeface="Arial" panose="020B0604020202020204" pitchFamily="34" charset="0"/>
              <a:buChar char="•"/>
            </a:pPr>
            <a:endParaRPr lang="ar-SA" sz="2800" dirty="0">
              <a:cs typeface="+mn-cs"/>
            </a:endParaRPr>
          </a:p>
          <a:p>
            <a:pPr lvl="1" algn="r" rtl="1">
              <a:buClr>
                <a:schemeClr val="accent4">
                  <a:lumMod val="75000"/>
                </a:schemeClr>
              </a:buClr>
              <a:buFont typeface="Arial" panose="020B0604020202020204" pitchFamily="34" charset="0"/>
              <a:buChar char="•"/>
            </a:pPr>
            <a:r>
              <a:rPr lang="en-US" sz="2800" dirty="0" smtClean="0">
                <a:latin typeface="Arial"/>
                <a:cs typeface="+mn-cs"/>
              </a:rPr>
              <a:t> </a:t>
            </a:r>
            <a:r>
              <a:rPr lang="ar-SA" sz="2800" dirty="0" smtClean="0">
                <a:latin typeface="Arial"/>
                <a:cs typeface="+mn-cs"/>
              </a:rPr>
              <a:t>الحق </a:t>
            </a:r>
            <a:r>
              <a:rPr lang="ar-SA" sz="2800" dirty="0">
                <a:latin typeface="Arial"/>
                <a:cs typeface="+mn-cs"/>
              </a:rPr>
              <a:t>في الكرامة وتقرير المصير</a:t>
            </a:r>
          </a:p>
          <a:p>
            <a:pPr lvl="1" rtl="1">
              <a:buClr>
                <a:schemeClr val="accent4">
                  <a:lumMod val="75000"/>
                </a:schemeClr>
              </a:buClr>
              <a:buFont typeface="Arial" panose="020B0604020202020204" pitchFamily="34" charset="0"/>
              <a:buChar char="•"/>
            </a:pPr>
            <a:endParaRPr lang="ar-SA" sz="2800" dirty="0">
              <a:cs typeface="+mn-cs"/>
            </a:endParaRPr>
          </a:p>
          <a:p>
            <a:pPr lvl="1" algn="r" rtl="1">
              <a:buClr>
                <a:schemeClr val="accent4">
                  <a:lumMod val="75000"/>
                </a:schemeClr>
              </a:buClr>
              <a:buFont typeface="Arial" panose="020B0604020202020204" pitchFamily="34" charset="0"/>
              <a:buChar char="•"/>
            </a:pPr>
            <a:r>
              <a:rPr lang="en-US" sz="2800" dirty="0" smtClean="0">
                <a:latin typeface="Arial"/>
                <a:cs typeface="+mn-cs"/>
              </a:rPr>
              <a:t> </a:t>
            </a:r>
            <a:r>
              <a:rPr lang="ar-SA" sz="2800" dirty="0" smtClean="0">
                <a:latin typeface="Arial"/>
                <a:cs typeface="+mn-cs"/>
              </a:rPr>
              <a:t>عدم </a:t>
            </a:r>
            <a:r>
              <a:rPr lang="ar-SA" sz="2800" dirty="0">
                <a:latin typeface="Arial"/>
                <a:cs typeface="+mn-cs"/>
              </a:rPr>
              <a:t>التمييز </a:t>
            </a:r>
          </a:p>
          <a:p>
            <a:pPr lvl="1" rtl="1">
              <a:buClr>
                <a:schemeClr val="accent4">
                  <a:lumMod val="75000"/>
                </a:schemeClr>
              </a:buClr>
              <a:buNone/>
            </a:pPr>
            <a:endParaRPr lang="ar-SA" sz="2800" dirty="0">
              <a:cs typeface="+mn-cs"/>
            </a:endParaRPr>
          </a:p>
        </p:txBody>
      </p:sp>
    </p:spTree>
    <p:extLst>
      <p:ext uri="{BB962C8B-B14F-4D97-AF65-F5344CB8AC3E}">
        <p14:creationId xmlns:p14="http://schemas.microsoft.com/office/powerpoint/2010/main" val="3873788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المبادئ الإرشادية</a:t>
            </a:r>
            <a:endParaRPr spc="0" dirty="0">
              <a:cs typeface="+mn-cs"/>
            </a:endParaRPr>
          </a:p>
        </p:txBody>
      </p:sp>
      <p:sp>
        <p:nvSpPr>
          <p:cNvPr id="3" name="Content Placeholder 2"/>
          <p:cNvSpPr>
            <a:spLocks noGrp="1"/>
          </p:cNvSpPr>
          <p:nvPr>
            <p:ph idx="1"/>
          </p:nvPr>
        </p:nvSpPr>
        <p:spPr>
          <a:xfrm>
            <a:off x="1557339" y="2004647"/>
            <a:ext cx="9720262" cy="4022725"/>
          </a:xfrm>
        </p:spPr>
        <p:txBody>
          <a:bodyPr>
            <a:noAutofit/>
          </a:bodyPr>
          <a:lstStyle/>
          <a:p>
            <a:pPr indent="-457200" algn="r" rtl="1">
              <a:buClr>
                <a:schemeClr val="accent4">
                  <a:lumMod val="75000"/>
                </a:schemeClr>
              </a:buClr>
              <a:buNone/>
            </a:pPr>
            <a:r>
              <a:rPr lang="ar-SA" sz="3600" b="1" spc="0" dirty="0">
                <a:latin typeface="Arial"/>
                <a:cs typeface="+mn-cs"/>
              </a:rPr>
              <a:t>الحق في الأمان </a:t>
            </a:r>
          </a:p>
          <a:p>
            <a:pPr indent="-457200" rtl="1">
              <a:buClr>
                <a:schemeClr val="accent4">
                  <a:lumMod val="75000"/>
                </a:schemeClr>
              </a:buClr>
              <a:buNone/>
            </a:pPr>
            <a:endParaRPr lang="ar-SA" sz="1600" b="1" spc="0" dirty="0">
              <a:cs typeface="+mn-cs"/>
            </a:endParaRPr>
          </a:p>
          <a:p>
            <a:pPr lvl="1" indent="-457200" algn="r" rtl="1">
              <a:buClr>
                <a:schemeClr val="accent4">
                  <a:lumMod val="75000"/>
                </a:schemeClr>
              </a:buClr>
              <a:buFont typeface="Arial" panose="020B0604020202020204" pitchFamily="34" charset="0"/>
              <a:buChar char="•"/>
            </a:pPr>
            <a:r>
              <a:rPr lang="ar-SA" sz="3600" spc="0" dirty="0">
                <a:latin typeface="Arial"/>
                <a:cs typeface="+mn-cs"/>
              </a:rPr>
              <a:t>السلامة البدنية والمعنوية </a:t>
            </a:r>
          </a:p>
          <a:p>
            <a:pPr lvl="1" indent="-457200" algn="r" rtl="1">
              <a:buClr>
                <a:schemeClr val="accent4">
                  <a:lumMod val="75000"/>
                </a:schemeClr>
              </a:buClr>
              <a:buFont typeface="Arial" panose="020B0604020202020204" pitchFamily="34" charset="0"/>
              <a:buChar char="•"/>
            </a:pPr>
            <a:r>
              <a:rPr lang="ar-SA" sz="3600" spc="0" dirty="0">
                <a:latin typeface="Arial"/>
                <a:cs typeface="+mn-cs"/>
              </a:rPr>
              <a:t>جميع إجراءات الحالات تحمي عافية الناجي/الناجية</a:t>
            </a:r>
          </a:p>
          <a:p>
            <a:pPr lvl="1" indent="-457200" rtl="1">
              <a:buClr>
                <a:schemeClr val="accent4">
                  <a:lumMod val="75000"/>
                </a:schemeClr>
              </a:buClr>
              <a:buFont typeface="Arial" panose="020B0604020202020204" pitchFamily="34" charset="0"/>
              <a:buChar char="•"/>
            </a:pPr>
            <a:endParaRPr lang="ar-SA" sz="3600" spc="0" dirty="0">
              <a:cs typeface="+mn-cs"/>
            </a:endParaRPr>
          </a:p>
          <a:p>
            <a:pPr marL="128016" lvl="1" indent="-457200" rtl="1">
              <a:buClr>
                <a:schemeClr val="accent4">
                  <a:lumMod val="75000"/>
                </a:schemeClr>
              </a:buClr>
              <a:buNone/>
            </a:pPr>
            <a:endParaRPr lang="ar-SA" sz="3600" spc="0" dirty="0">
              <a:cs typeface="+mn-cs"/>
            </a:endParaRPr>
          </a:p>
        </p:txBody>
      </p:sp>
    </p:spTree>
    <p:extLst>
      <p:ext uri="{BB962C8B-B14F-4D97-AF65-F5344CB8AC3E}">
        <p14:creationId xmlns:p14="http://schemas.microsoft.com/office/powerpoint/2010/main" val="2407593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المبادئ الإرشادية</a:t>
            </a:r>
            <a:endParaRPr dirty="0">
              <a:cs typeface="+mn-cs"/>
            </a:endParaRPr>
          </a:p>
        </p:txBody>
      </p:sp>
      <p:sp>
        <p:nvSpPr>
          <p:cNvPr id="3" name="Content Placeholder 2"/>
          <p:cNvSpPr>
            <a:spLocks noGrp="1"/>
          </p:cNvSpPr>
          <p:nvPr>
            <p:ph idx="1"/>
          </p:nvPr>
        </p:nvSpPr>
        <p:spPr>
          <a:xfrm>
            <a:off x="1557339" y="1746738"/>
            <a:ext cx="9720262" cy="4302370"/>
          </a:xfrm>
        </p:spPr>
        <p:txBody>
          <a:bodyPr/>
          <a:lstStyle/>
          <a:p>
            <a:pPr indent="-457200" algn="r" rtl="1">
              <a:buClr>
                <a:schemeClr val="accent4">
                  <a:lumMod val="75000"/>
                </a:schemeClr>
              </a:buClr>
              <a:buNone/>
            </a:pPr>
            <a:r>
              <a:rPr lang="ar-SA" sz="2800" b="1" dirty="0">
                <a:latin typeface="Arial"/>
                <a:cs typeface="Arial"/>
              </a:rPr>
              <a:t>الحق في السرية </a:t>
            </a:r>
          </a:p>
          <a:p>
            <a:pPr indent="-457200" rtl="1">
              <a:buClr>
                <a:schemeClr val="accent4">
                  <a:lumMod val="75000"/>
                </a:schemeClr>
              </a:buClr>
              <a:buNone/>
            </a:pPr>
            <a:endParaRPr lang="ar-SA" sz="1200" b="1" dirty="0"/>
          </a:p>
          <a:p>
            <a:pPr lvl="1" indent="-457200" algn="r" rtl="1">
              <a:buClr>
                <a:schemeClr val="accent4">
                  <a:lumMod val="75000"/>
                </a:schemeClr>
              </a:buClr>
              <a:buFont typeface="Arial" panose="020B0604020202020204" pitchFamily="34" charset="0"/>
              <a:buChar char="•"/>
            </a:pPr>
            <a:r>
              <a:rPr lang="ar-SA" sz="2800" dirty="0">
                <a:latin typeface="Arial"/>
                <a:cs typeface="Arial"/>
              </a:rPr>
              <a:t>جمع المعلومات بشكل سري أثناء المقابلات</a:t>
            </a:r>
          </a:p>
          <a:p>
            <a:pPr lvl="1" indent="-457200" algn="r" rtl="1">
              <a:buClr>
                <a:schemeClr val="accent4">
                  <a:lumMod val="75000"/>
                </a:schemeClr>
              </a:buClr>
              <a:buFont typeface="Arial" panose="020B0604020202020204" pitchFamily="34" charset="0"/>
              <a:buChar char="•"/>
            </a:pPr>
            <a:r>
              <a:rPr lang="ar-SA" sz="2800" dirty="0">
                <a:latin typeface="Arial"/>
                <a:cs typeface="Arial"/>
              </a:rPr>
              <a:t>مشاركة المعلومات على أساس الحاجة إلى المعرفة أو بما يتماشى مع القوانين والسياسات</a:t>
            </a:r>
          </a:p>
          <a:p>
            <a:pPr lvl="1" indent="-457200" algn="r" rtl="1">
              <a:buClr>
                <a:schemeClr val="accent4">
                  <a:lumMod val="75000"/>
                </a:schemeClr>
              </a:buClr>
              <a:buFont typeface="Arial" panose="020B0604020202020204" pitchFamily="34" charset="0"/>
              <a:buChar char="•"/>
            </a:pPr>
            <a:r>
              <a:rPr lang="ar-SA" sz="2800" dirty="0">
                <a:latin typeface="Arial"/>
                <a:cs typeface="Arial"/>
              </a:rPr>
              <a:t>الحصول على إذن من الناجي/الناجية قبل مشاركة المعلومات </a:t>
            </a:r>
          </a:p>
          <a:p>
            <a:pPr lvl="1" indent="-457200" algn="r" rtl="1">
              <a:buClr>
                <a:schemeClr val="accent4">
                  <a:lumMod val="75000"/>
                </a:schemeClr>
              </a:buClr>
              <a:buFont typeface="Arial" panose="020B0604020202020204" pitchFamily="34" charset="0"/>
              <a:buChar char="•"/>
            </a:pPr>
            <a:r>
              <a:rPr lang="ar-SA" sz="2800" dirty="0">
                <a:latin typeface="Arial"/>
                <a:cs typeface="Arial"/>
              </a:rPr>
              <a:t>عند إجراء إحالة، لا تتم مشاركة سوى التفاصيل ذات الصلة، وبإذن من الناجي/الناجية فقط</a:t>
            </a:r>
          </a:p>
          <a:p>
            <a:pPr lvl="1" indent="-457200" algn="r" rtl="1">
              <a:buClr>
                <a:schemeClr val="accent4">
                  <a:lumMod val="75000"/>
                </a:schemeClr>
              </a:buClr>
              <a:buFont typeface="Arial" panose="020B0604020202020204" pitchFamily="34" charset="0"/>
              <a:buChar char="•"/>
            </a:pPr>
            <a:r>
              <a:rPr lang="ar-SA" sz="2800" dirty="0">
                <a:latin typeface="Arial"/>
                <a:cs typeface="Arial"/>
              </a:rPr>
              <a:t>تخزين معلومات الحالة بشكل آمن </a:t>
            </a:r>
          </a:p>
          <a:p>
            <a:pPr indent="-457200" rtl="1"/>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المبادئ الإرشادية</a:t>
            </a:r>
            <a:endParaRPr dirty="0">
              <a:cs typeface="+mn-cs"/>
            </a:endParaRPr>
          </a:p>
        </p:txBody>
      </p:sp>
      <p:sp>
        <p:nvSpPr>
          <p:cNvPr id="3" name="Content Placeholder 2"/>
          <p:cNvSpPr>
            <a:spLocks noGrp="1"/>
          </p:cNvSpPr>
          <p:nvPr>
            <p:ph idx="1"/>
          </p:nvPr>
        </p:nvSpPr>
        <p:spPr>
          <a:xfrm>
            <a:off x="1557339" y="2125980"/>
            <a:ext cx="9720262" cy="4022725"/>
          </a:xfrm>
        </p:spPr>
        <p:txBody>
          <a:bodyPr/>
          <a:lstStyle/>
          <a:p>
            <a:pPr indent="-457200" algn="r" rtl="1">
              <a:buClr>
                <a:schemeClr val="accent4">
                  <a:lumMod val="75000"/>
                </a:schemeClr>
              </a:buClr>
              <a:buNone/>
            </a:pPr>
            <a:r>
              <a:rPr lang="ar-SA" sz="3200" b="1" dirty="0">
                <a:latin typeface="Arial"/>
                <a:cs typeface="Arial"/>
              </a:rPr>
              <a:t>الحق في الكرامة وتقرير المصير</a:t>
            </a:r>
          </a:p>
          <a:p>
            <a:pPr indent="-457200" rtl="1">
              <a:buClr>
                <a:schemeClr val="accent4">
                  <a:lumMod val="75000"/>
                </a:schemeClr>
              </a:buClr>
              <a:buNone/>
            </a:pPr>
            <a:endParaRPr lang="ar-SA" sz="1400" b="1" dirty="0"/>
          </a:p>
          <a:p>
            <a:pPr lvl="1" indent="-457200" algn="r" rtl="1">
              <a:buClr>
                <a:schemeClr val="accent4">
                  <a:lumMod val="75000"/>
                </a:schemeClr>
              </a:buClr>
              <a:buFont typeface="Arial" panose="020B0604020202020204" pitchFamily="34" charset="0"/>
              <a:buChar char="•"/>
            </a:pPr>
            <a:r>
              <a:rPr lang="ar-SA" sz="3200" dirty="0">
                <a:latin typeface="Arial"/>
                <a:cs typeface="Arial"/>
              </a:rPr>
              <a:t>التحقق وعدم اللوم ونهج عدم الحكم</a:t>
            </a:r>
          </a:p>
          <a:p>
            <a:pPr lvl="1" indent="-457200" algn="r" rtl="1">
              <a:buClr>
                <a:schemeClr val="accent4">
                  <a:lumMod val="75000"/>
                </a:schemeClr>
              </a:buClr>
              <a:buFont typeface="Arial" panose="020B0604020202020204" pitchFamily="34" charset="0"/>
              <a:buChar char="•"/>
            </a:pPr>
            <a:r>
              <a:rPr lang="ar-SA" sz="3200" dirty="0">
                <a:latin typeface="Arial"/>
                <a:cs typeface="Arial"/>
              </a:rPr>
              <a:t>تقدير الناجي/الناجية والاهتمام بتجربته وتاريخه ومستقبله/تجربتها وتاريخها ومستقبلها </a:t>
            </a:r>
          </a:p>
          <a:p>
            <a:pPr lvl="1" indent="-457200" algn="r" rtl="1">
              <a:buClr>
                <a:schemeClr val="accent4">
                  <a:lumMod val="75000"/>
                </a:schemeClr>
              </a:buClr>
              <a:buFont typeface="Arial" panose="020B0604020202020204" pitchFamily="34" charset="0"/>
              <a:buChar char="•"/>
            </a:pPr>
            <a:r>
              <a:rPr lang="ar-SA" sz="3200" dirty="0">
                <a:latin typeface="Arial"/>
                <a:cs typeface="Arial"/>
              </a:rPr>
              <a:t>يتخذ/تتخذ الناجي/الناجية القرارات المتعلقة بالرعاية ويتم تقدير ذلك ودعمه</a:t>
            </a:r>
          </a:p>
          <a:p>
            <a:pPr indent="-457200" rtl="1"/>
            <a:endParaRPr lang="ar-SA"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المبادئ الإرشادية</a:t>
            </a:r>
            <a:endParaRPr dirty="0">
              <a:cs typeface="+mn-cs"/>
            </a:endParaRPr>
          </a:p>
        </p:txBody>
      </p:sp>
      <p:sp>
        <p:nvSpPr>
          <p:cNvPr id="3" name="Content Placeholder 2"/>
          <p:cNvSpPr>
            <a:spLocks noGrp="1"/>
          </p:cNvSpPr>
          <p:nvPr>
            <p:ph idx="1"/>
          </p:nvPr>
        </p:nvSpPr>
        <p:spPr>
          <a:xfrm>
            <a:off x="1561246" y="2028092"/>
            <a:ext cx="9720262" cy="4022725"/>
          </a:xfrm>
        </p:spPr>
        <p:txBody>
          <a:bodyPr>
            <a:noAutofit/>
          </a:bodyPr>
          <a:lstStyle/>
          <a:p>
            <a:pPr indent="-457200" algn="r" rtl="1">
              <a:lnSpc>
                <a:spcPct val="120000"/>
              </a:lnSpc>
              <a:buClr>
                <a:schemeClr val="accent4">
                  <a:lumMod val="75000"/>
                </a:schemeClr>
              </a:buClr>
              <a:buNone/>
            </a:pPr>
            <a:r>
              <a:rPr lang="ar-SA" sz="3200" b="1" dirty="0">
                <a:latin typeface="Arial"/>
                <a:cs typeface="Arial"/>
              </a:rPr>
              <a:t>عدم التمييز </a:t>
            </a:r>
          </a:p>
          <a:p>
            <a:pPr indent="-457200" rtl="1">
              <a:lnSpc>
                <a:spcPct val="120000"/>
              </a:lnSpc>
              <a:buClr>
                <a:schemeClr val="accent4">
                  <a:lumMod val="75000"/>
                </a:schemeClr>
              </a:buClr>
              <a:buNone/>
            </a:pPr>
            <a:endParaRPr lang="ar-SA" sz="1200" b="1" dirty="0"/>
          </a:p>
          <a:p>
            <a:pPr lvl="1" indent="-457200" algn="r" rtl="1">
              <a:lnSpc>
                <a:spcPct val="120000"/>
              </a:lnSpc>
              <a:buClr>
                <a:schemeClr val="accent4">
                  <a:lumMod val="75000"/>
                </a:schemeClr>
              </a:buClr>
              <a:buFont typeface="Arial" panose="020B0604020202020204" pitchFamily="34" charset="0"/>
              <a:buChar char="•"/>
            </a:pPr>
            <a:r>
              <a:rPr lang="ar-SA" sz="3200" dirty="0">
                <a:latin typeface="Arial"/>
                <a:cs typeface="Arial"/>
              </a:rPr>
              <a:t>ينبغي أن يتم منح كل شخص بالغ أو طفل، بغض النظر عن جنسه، الرعاية والدعم على قدم المساواة</a:t>
            </a:r>
          </a:p>
          <a:p>
            <a:pPr lvl="1" indent="-457200" algn="r" rtl="1">
              <a:lnSpc>
                <a:spcPct val="120000"/>
              </a:lnSpc>
              <a:buClr>
                <a:schemeClr val="accent4">
                  <a:lumMod val="75000"/>
                </a:schemeClr>
              </a:buClr>
              <a:buFont typeface="Arial" panose="020B0604020202020204" pitchFamily="34" charset="0"/>
              <a:buChar char="•"/>
            </a:pPr>
            <a:r>
              <a:rPr lang="ar-SA" sz="3200" dirty="0">
                <a:latin typeface="Arial"/>
                <a:cs typeface="Arial"/>
              </a:rPr>
              <a:t>وينبغي أن يتلقى/تتلقي الناجون/الناجيات معاملة متساوية وعادلة بغض النظر عن عرقهم أو دينهم أو جنسيتهم أو ميولهم الجنسية/عرقهن أو دينهن أو جنسيتهن أو ميولهن الجنسية</a:t>
            </a:r>
          </a:p>
        </p:txBody>
      </p:sp>
    </p:spTree>
    <p:extLst>
      <p:ext uri="{BB962C8B-B14F-4D97-AF65-F5344CB8AC3E}">
        <p14:creationId xmlns:p14="http://schemas.microsoft.com/office/powerpoint/2010/main" val="3928522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4487" y="2419659"/>
            <a:ext cx="5198316" cy="1545564"/>
          </a:xfrm>
        </p:spPr>
        <p:txBody>
          <a:bodyPr>
            <a:normAutofit/>
          </a:bodyPr>
          <a:lstStyle/>
          <a:p>
            <a:pPr rtl="1">
              <a:lnSpc>
                <a:spcPct val="100000"/>
              </a:lnSpc>
            </a:pPr>
            <a:r>
              <a:rPr lang="ar-EG" sz="4000" spc="0" dirty="0" smtClean="0">
                <a:cs typeface="+mn-cs"/>
              </a:rPr>
              <a:t>النشاط:</a:t>
            </a:r>
            <a:r>
              <a:rPr lang="en-US" sz="4000" spc="0" dirty="0" smtClean="0">
                <a:cs typeface="+mn-cs"/>
              </a:rPr>
              <a:t/>
            </a:r>
            <a:br>
              <a:rPr lang="en-US" sz="4000" spc="0" dirty="0" smtClean="0">
                <a:cs typeface="+mn-cs"/>
              </a:rPr>
            </a:br>
            <a:r>
              <a:rPr lang="ar-SA" sz="4000" spc="0" dirty="0" smtClean="0">
                <a:cs typeface="+mn-cs"/>
              </a:rPr>
              <a:t>الأدوار </a:t>
            </a:r>
            <a:r>
              <a:rPr lang="ar-SA" sz="4000" spc="0" dirty="0">
                <a:cs typeface="+mn-cs"/>
              </a:rPr>
              <a:t>والمسؤوليات</a:t>
            </a:r>
            <a:endParaRPr lang="ar-SA" sz="4000" spc="0" dirty="0" smtClean="0">
              <a:latin typeface="Arial"/>
              <a:cs typeface="+mn-cs"/>
            </a:endParaRPr>
          </a:p>
        </p:txBody>
      </p:sp>
      <p:sp>
        <p:nvSpPr>
          <p:cNvPr id="3" name="Content Placeholder 2"/>
          <p:cNvSpPr>
            <a:spLocks noGrp="1"/>
          </p:cNvSpPr>
          <p:nvPr>
            <p:ph idx="1"/>
          </p:nvPr>
        </p:nvSpPr>
        <p:spPr>
          <a:xfrm>
            <a:off x="726831" y="1212470"/>
            <a:ext cx="4478866" cy="5053469"/>
          </a:xfrm>
        </p:spPr>
        <p:txBody>
          <a:bodyPr/>
          <a:lstStyle/>
          <a:p>
            <a:pPr algn="r" rtl="1">
              <a:buFont typeface="Wingdings" panose="05000000000000000000" pitchFamily="2" charset="2"/>
              <a:buChar char=""/>
            </a:pPr>
            <a:r>
              <a:rPr lang="ar-SA" sz="2400" dirty="0">
                <a:latin typeface="Arial"/>
                <a:cs typeface="+mn-cs"/>
              </a:rPr>
              <a:t>وباستخدام المبادئ الإرشادية التي ناقشناها للتو كإطار عمل، ناقشوا كمجموعة ما ترونه كدور ومسؤوليات العامل الاجتماعي.</a:t>
            </a:r>
          </a:p>
          <a:p>
            <a:pPr algn="ctr" rtl="1">
              <a:buFont typeface="Wingdings" panose="05000000000000000000" pitchFamily="2" charset="2"/>
              <a:buChar char=""/>
            </a:pPr>
            <a:endParaRPr lang="ar-SA" sz="2400" dirty="0">
              <a:cs typeface="+mn-cs"/>
            </a:endParaRPr>
          </a:p>
        </p:txBody>
      </p:sp>
    </p:spTree>
    <p:extLst>
      <p:ext uri="{BB962C8B-B14F-4D97-AF65-F5344CB8AC3E}">
        <p14:creationId xmlns:p14="http://schemas.microsoft.com/office/powerpoint/2010/main" val="1726764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16168</TotalTime>
  <Words>1661</Words>
  <Application>Microsoft Office PowerPoint</Application>
  <PresentationFormat>Widescreen</PresentationFormat>
  <Paragraphs>178</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MS PGothic</vt:lpstr>
      <vt:lpstr>Arial</vt:lpstr>
      <vt:lpstr>Calibri</vt:lpstr>
      <vt:lpstr>Franklin Gothic Book</vt:lpstr>
      <vt:lpstr>Franklin Gothic Medium</vt:lpstr>
      <vt:lpstr>Tw Cen MT</vt:lpstr>
      <vt:lpstr>Wingdings</vt:lpstr>
      <vt:lpstr>Wingdings 3</vt:lpstr>
      <vt:lpstr>IRC-Module-Template-V2</vt:lpstr>
      <vt:lpstr>PowerPoint Presentation</vt:lpstr>
      <vt:lpstr>المبادئ التوجيهية والأدوار والمسؤوليات</vt:lpstr>
      <vt:lpstr>الأهداف </vt:lpstr>
      <vt:lpstr>المبادئ الإرشادية</vt:lpstr>
      <vt:lpstr>المبادئ الإرشادية</vt:lpstr>
      <vt:lpstr>المبادئ الإرشادية</vt:lpstr>
      <vt:lpstr>المبادئ الإرشادية</vt:lpstr>
      <vt:lpstr>المبادئ الإرشادية</vt:lpstr>
      <vt:lpstr>النشاط: الأدوار والمسؤوليات</vt:lpstr>
      <vt:lpstr>دور العامل الاجتماعي</vt:lpstr>
      <vt:lpstr>مسؤوليات العامل الاجتماعي</vt:lpstr>
      <vt:lpstr>النشاط: استنتاج الخلاصة -</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106</cp:revision>
  <dcterms:created xsi:type="dcterms:W3CDTF">2016-02-16T15:51:51Z</dcterms:created>
  <dcterms:modified xsi:type="dcterms:W3CDTF">2017-10-05T19:00:29Z</dcterms:modified>
</cp:coreProperties>
</file>